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348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716" y="-6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8062A-2599-489C-98A8-B2C3E957D403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9F4C92-6132-4EDC-B40A-9E7A4C71B2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834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55359" y="4400550"/>
            <a:ext cx="6243459" cy="4448259"/>
          </a:xfrm>
        </p:spPr>
        <p:txBody>
          <a:bodyPr/>
          <a:lstStyle/>
          <a:p>
            <a:r>
              <a:rPr lang="en-US" baseline="0" dirty="0" smtClean="0"/>
              <a:t>Might want to use the Grocery store example of Aldi and Sendiks….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Some helpful questions to inspire thought might be:</a:t>
            </a:r>
          </a:p>
          <a:p>
            <a:pPr marL="224325" indent="-224325">
              <a:buAutoNum type="arabicParenR"/>
            </a:pPr>
            <a:r>
              <a:rPr lang="en-US" baseline="0" dirty="0" smtClean="0"/>
              <a:t>If you were to talk about our church to a friend, what 2 or 3 things would you mention?</a:t>
            </a:r>
          </a:p>
          <a:p>
            <a:pPr marL="224325" indent="-224325">
              <a:buAutoNum type="arabicParenR"/>
            </a:pPr>
            <a:r>
              <a:rPr lang="en-US" baseline="0" dirty="0" smtClean="0"/>
              <a:t>What is your most meaningful memory?</a:t>
            </a:r>
          </a:p>
          <a:p>
            <a:pPr marL="224325" indent="-224325">
              <a:buAutoNum type="arabicParenR"/>
            </a:pPr>
            <a:r>
              <a:rPr lang="en-US" baseline="0" dirty="0" smtClean="0"/>
              <a:t>What positive stories have become “large than life” at our church?</a:t>
            </a:r>
          </a:p>
          <a:p>
            <a:pPr marL="224325" indent="-224325">
              <a:buAutoNum type="arabicParenR"/>
            </a:pPr>
            <a:r>
              <a:rPr lang="en-US" baseline="0" dirty="0" smtClean="0"/>
              <a:t>Which unsung “heroes” in our past or present best embody our story?</a:t>
            </a:r>
          </a:p>
          <a:p>
            <a:pPr marL="224325" indent="-224325">
              <a:buAutoNum type="arabicParenR"/>
            </a:pPr>
            <a:r>
              <a:rPr lang="en-US" baseline="0" dirty="0" smtClean="0"/>
              <a:t>What is a difficult decision for the</a:t>
            </a:r>
            <a:r>
              <a:rPr lang="en-US" dirty="0" smtClean="0"/>
              <a:t> </a:t>
            </a:r>
            <a:r>
              <a:rPr lang="en-US" baseline="0" dirty="0" smtClean="0"/>
              <a:t>church that ended with a great  outcome?</a:t>
            </a:r>
          </a:p>
          <a:p>
            <a:pPr marL="224325" indent="-224325">
              <a:buAutoNum type="arabicParenR"/>
            </a:pPr>
            <a:r>
              <a:rPr lang="en-US" baseline="0" dirty="0" smtClean="0"/>
              <a:t>Why are you here now?</a:t>
            </a:r>
          </a:p>
          <a:p>
            <a:endParaRPr lang="en-US" baseline="0" dirty="0" smtClean="0"/>
          </a:p>
          <a:p>
            <a:r>
              <a:rPr lang="en-US" b="1" i="1" dirty="0" smtClean="0"/>
              <a:t>TIPS:</a:t>
            </a:r>
          </a:p>
          <a:p>
            <a:pPr marL="168244" indent="-168244">
              <a:buFont typeface="Arial" pitchFamily="34" charset="0"/>
              <a:buChar char="•"/>
            </a:pPr>
            <a:r>
              <a:rPr lang="en-US" dirty="0" smtClean="0"/>
              <a:t>Stay </a:t>
            </a:r>
            <a:r>
              <a:rPr lang="en-US" b="1" dirty="0" smtClean="0"/>
              <a:t>Neutral and Positive</a:t>
            </a:r>
            <a:r>
              <a:rPr lang="en-US" dirty="0" smtClean="0"/>
              <a:t>.  </a:t>
            </a:r>
            <a:r>
              <a:rPr lang="en-US" b="1" dirty="0" smtClean="0"/>
              <a:t>Don’t Influence</a:t>
            </a:r>
            <a:r>
              <a:rPr lang="en-US" dirty="0" smtClean="0"/>
              <a:t>!</a:t>
            </a:r>
          </a:p>
          <a:p>
            <a:pPr marL="168244" indent="-168244">
              <a:buFont typeface="Arial" pitchFamily="34" charset="0"/>
              <a:buChar char="•"/>
            </a:pPr>
            <a:endParaRPr lang="en-US" sz="900" dirty="0"/>
          </a:p>
          <a:p>
            <a:pPr marL="168244" indent="-168244">
              <a:buFont typeface="Arial" pitchFamily="34" charset="0"/>
              <a:buChar char="•"/>
            </a:pPr>
            <a:r>
              <a:rPr lang="en-US" dirty="0" smtClean="0"/>
              <a:t>Encourage</a:t>
            </a:r>
            <a:r>
              <a:rPr lang="en-US" baseline="0" dirty="0" smtClean="0"/>
              <a:t> Participation:  					</a:t>
            </a:r>
          </a:p>
          <a:p>
            <a:pPr marL="616894" lvl="1" indent="-168244">
              <a:buFont typeface="Arial" pitchFamily="34" charset="0"/>
              <a:buChar char="•"/>
            </a:pPr>
            <a:r>
              <a:rPr lang="en-US" baseline="0" dirty="0" smtClean="0"/>
              <a:t> “Tony, do you have any thought on this?”</a:t>
            </a:r>
          </a:p>
          <a:p>
            <a:pPr marL="616894" lvl="1" indent="-168244">
              <a:buFont typeface="Arial" pitchFamily="34" charset="0"/>
              <a:buChar char="•"/>
            </a:pPr>
            <a:r>
              <a:rPr lang="en-US" baseline="0" dirty="0" smtClean="0"/>
              <a:t>“Mary, how do you feel about what has been said so far?”</a:t>
            </a:r>
          </a:p>
          <a:p>
            <a:pPr lvl="1"/>
            <a:r>
              <a:rPr lang="en-US" baseline="0" dirty="0" smtClean="0"/>
              <a:t>	</a:t>
            </a:r>
          </a:p>
          <a:p>
            <a:pPr marL="168244" indent="-168244">
              <a:buFont typeface="Arial" pitchFamily="34" charset="0"/>
              <a:buChar char="•"/>
            </a:pPr>
            <a:r>
              <a:rPr lang="en-US" b="1" baseline="0" dirty="0" smtClean="0"/>
              <a:t>Listen and ask clarifying questions</a:t>
            </a:r>
            <a:r>
              <a:rPr lang="en-US" baseline="0" dirty="0" smtClean="0"/>
              <a:t>:</a:t>
            </a:r>
          </a:p>
          <a:p>
            <a:pPr marL="616894" lvl="1" indent="-168244">
              <a:buFont typeface="Arial" pitchFamily="34" charset="0"/>
              <a:buChar char="•"/>
            </a:pPr>
            <a:r>
              <a:rPr lang="en-US" baseline="0" dirty="0" smtClean="0"/>
              <a:t>“Tony, could you explain that a bit more?”</a:t>
            </a:r>
          </a:p>
          <a:p>
            <a:pPr marL="616894" lvl="1" indent="-168244">
              <a:buFont typeface="Arial" pitchFamily="34" charset="0"/>
              <a:buChar char="•"/>
            </a:pPr>
            <a:r>
              <a:rPr lang="en-US" baseline="0" dirty="0" smtClean="0"/>
              <a:t>“Mary, did I document your idea as you expressed?”</a:t>
            </a:r>
          </a:p>
          <a:p>
            <a:pPr marL="616894" lvl="1" indent="-168244">
              <a:buFont typeface="Arial" pitchFamily="34" charset="0"/>
              <a:buChar char="•"/>
            </a:pPr>
            <a:endParaRPr lang="en-US" sz="900" dirty="0"/>
          </a:p>
          <a:p>
            <a:pPr marL="168244" indent="-168244">
              <a:buFont typeface="Arial" pitchFamily="34" charset="0"/>
              <a:buChar char="•"/>
            </a:pPr>
            <a:r>
              <a:rPr lang="en-US" b="1" baseline="0" dirty="0" smtClean="0"/>
              <a:t>Watch your time!  </a:t>
            </a:r>
            <a:r>
              <a:rPr lang="en-US" baseline="0" dirty="0" smtClean="0"/>
              <a:t>Set a 10/10/5 minute warnings on your phone</a:t>
            </a:r>
          </a:p>
          <a:p>
            <a:pPr marL="168244" indent="-168244">
              <a:buFont typeface="Arial" pitchFamily="34" charset="0"/>
              <a:buChar char="•"/>
            </a:pPr>
            <a:endParaRPr lang="en-US" sz="900" dirty="0"/>
          </a:p>
          <a:p>
            <a:pPr marL="168244" indent="-168244">
              <a:buFont typeface="Arial" pitchFamily="34" charset="0"/>
              <a:buChar char="•"/>
            </a:pPr>
            <a:r>
              <a:rPr lang="en-US" b="1" baseline="0" dirty="0" smtClean="0"/>
              <a:t>Document</a:t>
            </a:r>
            <a:r>
              <a:rPr lang="en-US" baseline="0" dirty="0" smtClean="0"/>
              <a:t> all ideas and </a:t>
            </a:r>
            <a:r>
              <a:rPr lang="en-US" b="1" baseline="0" dirty="0" smtClean="0"/>
              <a:t>star</a:t>
            </a:r>
            <a:r>
              <a:rPr lang="en-US" baseline="0" dirty="0" smtClean="0"/>
              <a:t> the top 3-4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CCC80-82FF-4293-BC1D-766F31B77962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ABFDF-7873-4294-8529-CBCC1C572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78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CCC80-82FF-4293-BC1D-766F31B77962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ABFDF-7873-4294-8529-CBCC1C572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030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CCC80-82FF-4293-BC1D-766F31B77962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ABFDF-7873-4294-8529-CBCC1C572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855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CCC80-82FF-4293-BC1D-766F31B77962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ABFDF-7873-4294-8529-CBCC1C572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860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CCC80-82FF-4293-BC1D-766F31B77962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ABFDF-7873-4294-8529-CBCC1C572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543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CCC80-82FF-4293-BC1D-766F31B77962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ABFDF-7873-4294-8529-CBCC1C572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55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CCC80-82FF-4293-BC1D-766F31B77962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ABFDF-7873-4294-8529-CBCC1C572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646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CCC80-82FF-4293-BC1D-766F31B77962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ABFDF-7873-4294-8529-CBCC1C572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6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CCC80-82FF-4293-BC1D-766F31B77962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ABFDF-7873-4294-8529-CBCC1C572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830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CCC80-82FF-4293-BC1D-766F31B77962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ABFDF-7873-4294-8529-CBCC1C572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311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CCC80-82FF-4293-BC1D-766F31B77962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ABFDF-7873-4294-8529-CBCC1C572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394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CCC80-82FF-4293-BC1D-766F31B77962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ABFDF-7873-4294-8529-CBCC1C572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301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018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Core Values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73018"/>
            <a:ext cx="8229600" cy="517477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400" b="1" dirty="0" smtClean="0"/>
              <a:t>  What are core values?  </a:t>
            </a:r>
          </a:p>
          <a:p>
            <a:pPr marL="457200" indent="-228600"/>
            <a:r>
              <a:rPr lang="en-US" sz="3500" dirty="0" smtClean="0"/>
              <a:t>Our essence; our identity.  </a:t>
            </a:r>
          </a:p>
          <a:p>
            <a:pPr marL="457200" indent="-228600"/>
            <a:r>
              <a:rPr lang="en-US" sz="3500" dirty="0" smtClean="0"/>
              <a:t>Anything that you value when taking action or making a decision</a:t>
            </a:r>
          </a:p>
          <a:p>
            <a:pPr marL="457200" indent="-228600"/>
            <a:r>
              <a:rPr lang="en-US" sz="3500" dirty="0" smtClean="0"/>
              <a:t>Driving questions to define core values:</a:t>
            </a:r>
          </a:p>
          <a:p>
            <a:pPr marL="857250" lvl="1" indent="-228600"/>
            <a:r>
              <a:rPr lang="en-US" sz="3100" dirty="0" smtClean="0"/>
              <a:t>What makes our church different from other churches, in a positive way?  </a:t>
            </a:r>
          </a:p>
          <a:p>
            <a:pPr marL="857250" lvl="1" indent="-228600"/>
            <a:r>
              <a:rPr lang="en-US" sz="3100" dirty="0" smtClean="0"/>
              <a:t>Which decisions, past or present, have defined us in a positive way?</a:t>
            </a:r>
          </a:p>
          <a:p>
            <a:pPr marL="457200" indent="-228600"/>
            <a:r>
              <a:rPr lang="en-US" sz="3500" dirty="0" smtClean="0"/>
              <a:t>Core </a:t>
            </a:r>
            <a:r>
              <a:rPr lang="en-US" sz="3500" dirty="0"/>
              <a:t>values are </a:t>
            </a:r>
            <a:r>
              <a:rPr lang="en-US" sz="3500" i="1" u="sng" dirty="0"/>
              <a:t>not</a:t>
            </a:r>
            <a:r>
              <a:rPr lang="en-US" sz="3500" dirty="0"/>
              <a:t> the same as our </a:t>
            </a:r>
            <a:r>
              <a:rPr lang="en-US" sz="3500" dirty="0" smtClean="0"/>
              <a:t>beliefs </a:t>
            </a:r>
            <a:r>
              <a:rPr lang="en-US" sz="3500" dirty="0"/>
              <a:t>or our </a:t>
            </a:r>
            <a:r>
              <a:rPr lang="en-US" sz="3500" dirty="0" smtClean="0"/>
              <a:t>aspirations.</a:t>
            </a:r>
          </a:p>
          <a:p>
            <a:pPr marL="457200" indent="-228600"/>
            <a:r>
              <a:rPr lang="en-US" sz="3500" dirty="0" smtClean="0"/>
              <a:t>Core values focus on our identity today and are the </a:t>
            </a:r>
            <a:r>
              <a:rPr lang="en-US" sz="3500" b="1" dirty="0" smtClean="0"/>
              <a:t>corner stones for our vision for tomorrow.</a:t>
            </a:r>
            <a:endParaRPr lang="en-US" sz="3500" b="1" dirty="0"/>
          </a:p>
          <a:p>
            <a:pPr marL="457200" indent="-228600"/>
            <a:endParaRPr lang="en-US" sz="1300" dirty="0" smtClean="0"/>
          </a:p>
          <a:p>
            <a:pPr marL="228600" indent="0">
              <a:buNone/>
            </a:pPr>
            <a:endParaRPr lang="en-US" sz="1400" dirty="0"/>
          </a:p>
          <a:p>
            <a:pPr marL="228600" indent="0">
              <a:buNone/>
            </a:pPr>
            <a:r>
              <a:rPr lang="en-US" sz="3400" b="1" dirty="0" smtClean="0"/>
              <a:t>TASK:</a:t>
            </a:r>
          </a:p>
          <a:p>
            <a:pPr marL="685800" indent="-457200">
              <a:buFont typeface="Wingdings" pitchFamily="2" charset="2"/>
              <a:buChar char="Ø"/>
            </a:pPr>
            <a:r>
              <a:rPr lang="en-US" sz="3400" dirty="0" smtClean="0"/>
              <a:t>List ALL ideas</a:t>
            </a:r>
          </a:p>
          <a:p>
            <a:pPr marL="685800" indent="-457200">
              <a:buFont typeface="Wingdings" pitchFamily="2" charset="2"/>
              <a:buChar char="Ø"/>
            </a:pPr>
            <a:r>
              <a:rPr lang="en-US" sz="3400" dirty="0" smtClean="0"/>
              <a:t>Star or rank the top 3-4 core values from this group. 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59FD0991-F32B-D442-922A-5B16C0C9E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6835" y="6321042"/>
            <a:ext cx="987561" cy="438916"/>
          </a:xfrm>
          <a:prstGeom prst="rect">
            <a:avLst/>
          </a:prstGeom>
        </p:spPr>
      </p:pic>
      <p:pic>
        <p:nvPicPr>
          <p:cNvPr id="11" name="Content Placeholder 3" descr="Diagram&#10;&#10;Description automatically generated">
            <a:extLst>
              <a:ext uri="{FF2B5EF4-FFF2-40B4-BE49-F238E27FC236}">
                <a16:creationId xmlns:a16="http://schemas.microsoft.com/office/drawing/2014/main" xmlns="" id="{BF1509FC-D5DA-6849-A270-ADAF58599F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6404" y="79371"/>
            <a:ext cx="1017992" cy="10858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0392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223</Words>
  <Application>Microsoft Office PowerPoint</Application>
  <PresentationFormat>On-screen Show (4:3)</PresentationFormat>
  <Paragraphs>39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Core Values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Core Values</dc:title>
  <dc:creator>Dawn Jacobson</dc:creator>
  <cp:lastModifiedBy>Dawn Jacobson</cp:lastModifiedBy>
  <cp:revision>1</cp:revision>
  <dcterms:created xsi:type="dcterms:W3CDTF">2022-06-24T22:42:37Z</dcterms:created>
  <dcterms:modified xsi:type="dcterms:W3CDTF">2022-06-24T22:43:37Z</dcterms:modified>
</cp:coreProperties>
</file>